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9"/>
  </p:notesMasterIdLst>
  <p:sldIdLst>
    <p:sldId id="256" r:id="rId2"/>
    <p:sldId id="335" r:id="rId3"/>
    <p:sldId id="336" r:id="rId4"/>
    <p:sldId id="340" r:id="rId5"/>
    <p:sldId id="287" r:id="rId6"/>
    <p:sldId id="308" r:id="rId7"/>
    <p:sldId id="305" r:id="rId8"/>
    <p:sldId id="337" r:id="rId9"/>
    <p:sldId id="281" r:id="rId10"/>
    <p:sldId id="297" r:id="rId11"/>
    <p:sldId id="294" r:id="rId12"/>
    <p:sldId id="301" r:id="rId13"/>
    <p:sldId id="341" r:id="rId14"/>
    <p:sldId id="302" r:id="rId15"/>
    <p:sldId id="310" r:id="rId16"/>
    <p:sldId id="314" r:id="rId17"/>
    <p:sldId id="313" r:id="rId18"/>
    <p:sldId id="304" r:id="rId19"/>
    <p:sldId id="296" r:id="rId20"/>
    <p:sldId id="300" r:id="rId21"/>
    <p:sldId id="339" r:id="rId22"/>
    <p:sldId id="344" r:id="rId23"/>
    <p:sldId id="315" r:id="rId24"/>
    <p:sldId id="345" r:id="rId25"/>
    <p:sldId id="316" r:id="rId26"/>
    <p:sldId id="346" r:id="rId27"/>
    <p:sldId id="342" r:id="rId28"/>
    <p:sldId id="347" r:id="rId29"/>
    <p:sldId id="307" r:id="rId30"/>
    <p:sldId id="291" r:id="rId31"/>
    <p:sldId id="348" r:id="rId32"/>
    <p:sldId id="349" r:id="rId33"/>
    <p:sldId id="279" r:id="rId34"/>
    <p:sldId id="277" r:id="rId35"/>
    <p:sldId id="290" r:id="rId36"/>
    <p:sldId id="306" r:id="rId37"/>
    <p:sldId id="338" r:id="rId38"/>
  </p:sldIdLst>
  <p:sldSz cx="12192000" cy="6858000"/>
  <p:notesSz cx="6858000" cy="9144000"/>
  <p:embeddedFontLst>
    <p:embeddedFont>
      <p:font typeface="Segoe UI" panose="020B0502040204020203" pitchFamily="34" charset="0"/>
      <p:regular r:id="rId40"/>
      <p:bold r:id="rId41"/>
      <p:italic r:id="rId42"/>
      <p:boldItalic r:id="rId43"/>
    </p:embeddedFont>
    <p:embeddedFont>
      <p:font typeface="Cambria" panose="02040503050406030204" pitchFamily="18" charset="0"/>
      <p:regular r:id="rId44"/>
      <p:bold r:id="rId45"/>
      <p:italic r:id="rId46"/>
      <p:boldItalic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Proxima Nova Bl" panose="020B0604020202020204" charset="0"/>
      <p:bold r:id="rId52"/>
    </p:embeddedFont>
    <p:embeddedFont>
      <p:font typeface="Proxima Nova Rg" panose="02000506030000020004" charset="0"/>
      <p:regular r:id="rId53"/>
      <p:bold r:id="rId54"/>
    </p:embeddedFont>
    <p:embeddedFont>
      <p:font typeface="Proxima Nova Th" panose="02000506030000020004" charset="0"/>
      <p:bold r:id="rId5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CF"/>
    <a:srgbClr val="001F76"/>
    <a:srgbClr val="005852"/>
    <a:srgbClr val="002CA8"/>
    <a:srgbClr val="00CCCB"/>
    <a:srgbClr val="006699"/>
    <a:srgbClr val="114DCA"/>
    <a:srgbClr val="317CC1"/>
    <a:srgbClr val="FFFFFF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3950" autoAdjust="0"/>
  </p:normalViewPr>
  <p:slideViewPr>
    <p:cSldViewPr snapToGrid="0">
      <p:cViewPr varScale="1">
        <p:scale>
          <a:sx n="73" d="100"/>
          <a:sy n="73" d="100"/>
        </p:scale>
        <p:origin x="40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60186-A451-4309-B105-27F3D07CB3FA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CEFBB-E800-45D7-8D95-8CB7446345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Сегодняшняя лекция</a:t>
            </a:r>
            <a:r>
              <a:rPr lang="ru-RU" baseline="0" dirty="0"/>
              <a:t> может быть будет не простой. Я не хочу, чтобы педагогику воспринимали как пересказ элементарных вещей: «Два притопа, три прихлопа». Я знаю традиционные поговорки типа «Кто не может ничего делать, идет учить, а кто не умеет и этого, идет учить учителей».  Я с этим не согласна. Сфера образования и педагогика – это серьезные, сложные и важные сферы культуры, в основе которой глубокая философия, мировоззренческая позиция. Я надеюсь, что об этом я смогу сегодня поговорить.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EFBB-E800-45D7-8D95-8CB74463450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Часто, когда мы сталкиваемся с человеком, переполненным негативными эмоциями, мы: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мы находимся в паническом страхе, не знаем, что делать. 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мы считаем, что человек намеренно выводит нас из себя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мы считаем, что ему хорошо (он «орет»), а нам плохо (должны все это слушать).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Эти установки мешают нам быть эффективными рядом с человеком, который переполнен негативными эмоциями. </a:t>
            </a: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Предлагаю посмотреть фильм «Писатели свободы» там есть фрагмент, когда молодая учительница,</a:t>
            </a:r>
            <a:r>
              <a:rPr lang="ru-RU" sz="1200" i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разбирая карикатуру на одного из учеников, сталкивается с сильными негативными эмоциями школьников. Ссылку на фрагмент этого фильма можно скачать с презентации</a:t>
            </a:r>
            <a:endParaRPr lang="ru-RU" sz="12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B7ECB-EB45-4031-A0DF-1DD1ED6C78B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228600" indent="-228600" fontAlgn="base">
              <a:buAutoNum type="arabicPeriod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Правило «здесь и теперь»: главным сейчас является то, что происходит сейчас. , какие чувства каждый из участников испытывает в данный момент, т.к. только через актуальные переживания, через групповой опыт человек может познать себя. На занятиях можно пользоваться только той информацией, которую участник предоставляет о себе сам за время групповой работы. Прошлый опыт общения не обсуждается и не может предъявляться на занятиях в качестве аргументов.</a:t>
            </a:r>
          </a:p>
          <a:p>
            <a:pPr marL="228600" indent="-228600" fontAlgn="base">
              <a:buAutoNum type="arabicPeriod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Правило «Я- высказывания»: в группе важным является то, что каждый участник говорит любую фразу только от своего имени, т.к. только говоря что- либо от своего имени, можно говорить искренно о своих мыслях и чувствах.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Правила запрета на диагнозы и оценку: оценка поступка есть ограничение личностной свободы. Порождающее тревогу по поводу возможной оценки, которую  данный участник может получить от других участников, что таким образом может привести к «закрытости» членов группы или стремлению поступать, исходя из принципов социальной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желаемости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Принцип личного вклада: чем больше участник проявляет собственную активность, чем больше он участвует в групповой работе, тем больше обратных связей он получит, следовательно, тем больше у него возможностей для личностного роста. Все действия, происходящие во время групповой работы, предполагают участие в них каждого участника на равных условиях со всеми.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Правило конфиденциальности: рассказывать о том, что было на тренинге, как вел себя тот или иной член группы, какие проблемы решал – неприемлемо с точки зрения этики. Кроме только, групповые процессы должны обсуждаться в группе, а не за е пределами, т.к. разговоры о групповых процессах вне работы ведут к снятию напряжения, необходимого при групповой работе.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EFBB-E800-45D7-8D95-8CB744634501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228600" indent="-228600" fontAlgn="base">
              <a:buAutoNum type="arabicPeriod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Правило «здесь и теперь»: главным сейчас является то, что происходит сейчас. , какие чувства каждый из участников испытывает в данный момент, т.к. только через актуальные переживания, через групповой опыт человек может познать себя. На занятиях можно пользоваться только той информацией, которую участник предоставляет о себе сам за время групповой работы. Прошлый опыт общения не обсуждается и не может предъявляться на занятиях в качестве аргументов.</a:t>
            </a:r>
          </a:p>
          <a:p>
            <a:pPr marL="228600" indent="-228600" fontAlgn="base">
              <a:buAutoNum type="arabicPeriod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Правило «Я- высказывания»: в группе важным является то, что каждый участник говорит любую фразу только от своего имени, т.к. только говоря что- либо от своего имени, можно говорить искренно о своих мыслях и чувствах.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Правила запрета на диагнозы и оценку: оценка поступка есть ограничение личностной свободы. Порождающее тревогу по поводу возможной оценки, которую  данный участник может получить от других участников, что таким образом может привести к «закрытости» членов группы или стремлению поступать, исходя из принципов социальной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желаемости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Принцип личного вклада: чем больше участник проявляет собственную активность, чем больше он участвует в групповой работе, тем больше обратных связей он получит, следовательно, тем больше у него возможностей для личностного роста. Все действия, происходящие во время групповой работы, предполагают участие в них каждого участника на равных условиях со всеми.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Правило конфиденциальности: рассказывать о том, что было на тренинге, как вел себя тот или иной член группы, какие проблемы решал – неприемлемо с точки зрения этики. Кроме только, групповые процессы должны обсуждаться в группе, а не за е пределами, т.к. разговоры о групповых процессах вне работы ведут к снятию напряжения, необходимого при групповой работе.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EFBB-E800-45D7-8D95-8CB744634501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12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514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37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39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27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433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67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049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877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53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7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61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374633" y="735955"/>
            <a:ext cx="5906246" cy="403187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ru-RU" sz="4400" dirty="0">
              <a:solidFill>
                <a:schemeClr val="bg1"/>
              </a:solidFill>
              <a:latin typeface="Proxima Nova Th" panose="02000506030000020004" pitchFamily="2" charset="0"/>
            </a:endParaRPr>
          </a:p>
          <a:p>
            <a:r>
              <a:rPr lang="ru-RU" sz="4400" dirty="0">
                <a:solidFill>
                  <a:schemeClr val="accent5">
                    <a:lumMod val="20000"/>
                    <a:lumOff val="80000"/>
                  </a:schemeClr>
                </a:solidFill>
                <a:latin typeface="Proxima Nova Th" panose="02000506030000020004" pitchFamily="2" charset="0"/>
              </a:rPr>
              <a:t>КАК ОБЩАТЬСЯ С ДЕТЬМИ, ПЕРЕПОЛНЕННЫМИ </a:t>
            </a:r>
          </a:p>
          <a:p>
            <a:r>
              <a:rPr lang="ru-RU" sz="4400" dirty="0">
                <a:solidFill>
                  <a:schemeClr val="accent5">
                    <a:lumMod val="20000"/>
                    <a:lumOff val="80000"/>
                  </a:schemeClr>
                </a:solidFill>
                <a:latin typeface="Proxima Nova Th" panose="02000506030000020004" pitchFamily="2" charset="0"/>
              </a:rPr>
              <a:t>ЭМОЦИЯМИ</a:t>
            </a:r>
          </a:p>
          <a:p>
            <a:endParaRPr lang="ru-RU" sz="3600" dirty="0">
              <a:solidFill>
                <a:schemeClr val="bg1"/>
              </a:solidFill>
              <a:latin typeface="Proxima Nova Th" panose="02000506030000020004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38647D-CD5A-4FC0-8EE9-A88FF04AA7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0" t="26886" r="22528" b="38482"/>
          <a:stretch/>
        </p:blipFill>
        <p:spPr>
          <a:xfrm>
            <a:off x="6569274" y="652332"/>
            <a:ext cx="5033113" cy="4880476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B2608B7C-B303-4152-BCF0-94BD471F2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9274" y="5675769"/>
            <a:ext cx="533433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ea typeface="Calibri" pitchFamily="34" charset="0"/>
                <a:cs typeface="Calibri" pitchFamily="34" charset="0"/>
              </a:rPr>
              <a:t>Репина Ольга Константиновна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ea typeface="Calibri" pitchFamily="34" charset="0"/>
                <a:cs typeface="Calibri" pitchFamily="34" charset="0"/>
              </a:rPr>
              <a:t>8(962)571-73-00</a:t>
            </a:r>
            <a:endParaRPr kumimoji="0" lang="ru-RU" sz="2600" b="0" i="0" u="none" strike="noStrike" cap="none" normalizeH="0" baseline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3320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476211" y="214290"/>
            <a:ext cx="11239536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ea typeface="Calibri" pitchFamily="34" charset="0"/>
                <a:cs typeface="Calibri" pitchFamily="34" charset="0"/>
              </a:rPr>
              <a:t>ЧТО МЫ ЧУВСТВУЕМ В СИТУАЦИЯХ, </a:t>
            </a:r>
            <a:endParaRPr kumimoji="0" lang="ru-RU" sz="3000" b="0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ea typeface="Calibri" pitchFamily="34" charset="0"/>
                <a:cs typeface="Calibri" pitchFamily="34" charset="0"/>
              </a:rPr>
              <a:t>КОГДА СТАЛКИВАЕМСЯ С СИЛЬНЫМИ </a:t>
            </a:r>
            <a:endParaRPr kumimoji="0" lang="ru-RU" sz="3000" b="1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ea typeface="Calibri" pitchFamily="34" charset="0"/>
                <a:cs typeface="Arial" pitchFamily="34" charset="0"/>
              </a:rPr>
              <a:t>НЕГАТИВНЫМИ ЭМОЦИЯМИ ДРУГИХ ЛЮДЕЙ?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285709" y="1939673"/>
            <a:ext cx="11906291" cy="169277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6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мы находимся в паническом страхе, не знаем, что делать. </a:t>
            </a:r>
            <a:endParaRPr kumimoji="0" lang="ru-RU" sz="2600" b="0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6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мы считаем, что человек намеренно выводит нас из себя</a:t>
            </a:r>
            <a:endParaRPr kumimoji="0" lang="ru-RU" sz="2600" b="0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6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мы считаем, что ему хорошо (он «орет»), а нам плохо (должны все это слушать).</a:t>
            </a:r>
            <a:endParaRPr kumimoji="0" lang="ru-RU" sz="2600" b="0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3857629"/>
            <a:ext cx="11334829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Эти установки мешают нам быть эффективными рядом с человеком, который переполнен негативными эмоциями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572776" y="272157"/>
            <a:ext cx="1095382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КОГДА МЫ ВСТРЕЧАЕМСЯ С ЧЕЛОВЕКОМ, ПЕРЕПОЛНЕННЫМ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НЕГАТИВНЫМИ ЭМОЦИЯМИ, ВАЖНО ОСОЗНАТЬ И ПРИНЯТЬ:</a:t>
            </a:r>
            <a:endParaRPr kumimoji="0" lang="ru-RU" sz="3200" b="1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785" y="5429264"/>
            <a:ext cx="11587394" cy="107721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КАЖДЫЙ ЧЕЛОВЕК ИМЕЕТ ПРАВО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НА ЛЮБЫЕ ЭМОЦИИ И ЧУВСТВА!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784" y="1774817"/>
            <a:ext cx="11587395" cy="30469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! Человеку в эмоциях плохо, ему трудно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srgbClr val="80808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(даже если внешне он выглядит очень страшно и неприятно),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srgbClr val="80808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 значит — стоит ему посочувствовать.</a:t>
            </a:r>
            <a:r>
              <a:rPr lang="ru-RU" sz="32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! Если удастся искренне проявить сочувствие,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то страх проходит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srgbClr val="80808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(Трудно бояться бедного и несчастного человека).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041DC5A4-5821-45B0-AB1E-8A50BB1EF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916" y="6333748"/>
            <a:ext cx="2743200" cy="365125"/>
          </a:xfrm>
        </p:spPr>
        <p:txBody>
          <a:bodyPr/>
          <a:lstStyle/>
          <a:p>
            <a:fld id="{A0401640-4874-4B9F-9698-79C75AA32A8A}" type="slidenum">
              <a:rPr lang="en-US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2676261"/>
            <a:ext cx="12192000" cy="150547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   БОЛЬШЕ ВСЕГО ЧЕЛОВЕК НУЖДАЕТСЯ В ЛЮБВИ, </a:t>
            </a:r>
          </a:p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   КОГДА МЕНЬШЕ ВСЕГО ЕЕ ЗАСЛУЖИВАЕТ</a:t>
            </a:r>
          </a:p>
        </p:txBody>
      </p:sp>
    </p:spTree>
    <p:extLst>
      <p:ext uri="{BB962C8B-B14F-4D97-AF65-F5344CB8AC3E}">
        <p14:creationId xmlns:p14="http://schemas.microsoft.com/office/powerpoint/2010/main" val="21411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513452-7D27-4EA5-A90A-93AAA8ECA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942" y="294787"/>
            <a:ext cx="11662116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ЗАЧЕМ учиться использовать специальные приемы при встрече с эмоциями?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501136-2866-4717-B51A-13E2775E9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dirty="0"/>
              <a:t>УЛУЧШИТЬ СВОЕ САМОЧУВСТВИЕ в стрессовой ситуации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dirty="0"/>
              <a:t>Быть эффективным при общении с человеком в эмоциях, ПОМОЧЬ ЕМУ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dirty="0"/>
              <a:t>Создать условия, чтобы НАС захотели слушать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8320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455915B-E280-4FF9-90B9-985B7BD6CF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1974" y="325518"/>
            <a:ext cx="10515600" cy="646332"/>
          </a:xfrm>
        </p:spPr>
        <p:txBody>
          <a:bodyPr>
            <a:normAutofit fontScale="90000"/>
          </a:bodyPr>
          <a:lstStyle/>
          <a:p>
            <a:r>
              <a:rPr lang="ru-RU" dirty="0"/>
              <a:t>1. Отрицание чувств: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918A64-2928-4A0D-B3E2-FD86C57B8D44}"/>
              </a:ext>
            </a:extLst>
          </p:cNvPr>
          <p:cNvSpPr txBox="1"/>
          <p:nvPr/>
        </p:nvSpPr>
        <p:spPr>
          <a:xfrm>
            <a:off x="603354" y="1125805"/>
            <a:ext cx="10714220" cy="4606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rgbClr val="0034C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НЕНАВИЖУ РУССКИЙ!</a:t>
            </a: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Как это ты не любишь русский? А тебе не обязательно любить, слушай и делай то, что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говорят! </a:t>
            </a:r>
          </a:p>
          <a:p>
            <a:pPr indent="450215" algn="just">
              <a:spcAft>
                <a:spcPts val="800"/>
              </a:spcAft>
            </a:pPr>
            <a:endParaRPr lang="ru-RU" sz="2400" dirty="0">
              <a:solidFill>
                <a:schemeClr val="accent4">
                  <a:lumMod val="50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rgbClr val="0034C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ЭТО ТАК ТРУДНО!</a:t>
            </a: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Ничего не трудно, ты даже не попробовал, ты просто ленишься!</a:t>
            </a:r>
          </a:p>
          <a:p>
            <a:pPr indent="450215" algn="just">
              <a:spcAft>
                <a:spcPts val="800"/>
              </a:spcAft>
            </a:pPr>
            <a:endParaRPr lang="ru-RU" sz="2400" dirty="0">
              <a:solidFill>
                <a:schemeClr val="accent4">
                  <a:lumMod val="50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rgbClr val="0034C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ТУТ НИЧЕГО НЕ ПОНЯТНО!</a:t>
            </a: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Тут все понятно, столько раз объясняли. Ты совсем не стараешься!</a:t>
            </a:r>
          </a:p>
          <a:p>
            <a:pPr indent="450215" algn="just">
              <a:spcAft>
                <a:spcPts val="800"/>
              </a:spcAft>
            </a:pPr>
            <a:endParaRPr lang="ru-RU" sz="2400" dirty="0">
              <a:solidFill>
                <a:schemeClr val="accent4">
                  <a:lumMod val="50000"/>
                </a:schemeClr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873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5">
            <a:extLst>
              <a:ext uri="{FF2B5EF4-FFF2-40B4-BE49-F238E27FC236}">
                <a16:creationId xmlns:a16="http://schemas.microsoft.com/office/drawing/2014/main" id="{677F4844-379F-48D3-9007-31A147881A53}"/>
              </a:ext>
            </a:extLst>
          </p:cNvPr>
          <p:cNvSpPr txBox="1">
            <a:spLocks/>
          </p:cNvSpPr>
          <p:nvPr/>
        </p:nvSpPr>
        <p:spPr>
          <a:xfrm>
            <a:off x="479685" y="560383"/>
            <a:ext cx="10515600" cy="646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2. Укор, совет:</a:t>
            </a:r>
          </a:p>
        </p:txBody>
      </p:sp>
      <p:sp>
        <p:nvSpPr>
          <p:cNvPr id="2" name="Заголовок 5">
            <a:extLst>
              <a:ext uri="{FF2B5EF4-FFF2-40B4-BE49-F238E27FC236}">
                <a16:creationId xmlns:a16="http://schemas.microsoft.com/office/drawing/2014/main" id="{826AB50A-177B-41AB-8D9E-FF14AA843031}"/>
              </a:ext>
            </a:extLst>
          </p:cNvPr>
          <p:cNvSpPr txBox="1">
            <a:spLocks/>
          </p:cNvSpPr>
          <p:nvPr/>
        </p:nvSpPr>
        <p:spPr>
          <a:xfrm>
            <a:off x="479685" y="1747105"/>
            <a:ext cx="10515600" cy="42039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31F54F-D79E-4540-BEFA-D9E95CDE3BB9}"/>
              </a:ext>
            </a:extLst>
          </p:cNvPr>
          <p:cNvSpPr txBox="1"/>
          <p:nvPr/>
        </p:nvSpPr>
        <p:spPr>
          <a:xfrm>
            <a:off x="479684" y="1859339"/>
            <a:ext cx="1139252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34C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Я ПОТЕРЯЛ КЛЮЧИ:</a:t>
            </a:r>
          </a:p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Опять? Сколько  можно!</a:t>
            </a:r>
          </a:p>
          <a:p>
            <a:endParaRPr lang="ru-RU" sz="2400" dirty="0">
              <a:solidFill>
                <a:schemeClr val="accent4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400" dirty="0">
                <a:solidFill>
                  <a:srgbClr val="0034C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Я НЕ СМОГ СДЕЛАТЬ ЗАДАНИЕ</a:t>
            </a:r>
          </a:p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Ты ничего не сделал для того, чтобы смочь!</a:t>
            </a:r>
          </a:p>
          <a:p>
            <a:endParaRPr lang="ru-RU" sz="2400" dirty="0">
              <a:solidFill>
                <a:schemeClr val="accent4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400" dirty="0">
                <a:solidFill>
                  <a:srgbClr val="0034C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 МЕНЯ ОТОБРАЛИ ПОРТФЕЛЬ И ПНУЛИ ЕГО</a:t>
            </a:r>
          </a:p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Надо было дать сдачу, что ж ты отдал? Ты вон какой сильный!</a:t>
            </a:r>
          </a:p>
          <a:p>
            <a:endParaRPr lang="ru-RU" sz="1800" dirty="0">
              <a:solidFill>
                <a:schemeClr val="accent4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507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455915B-E280-4FF9-90B9-985B7BD6CF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1974" y="325518"/>
            <a:ext cx="10515600" cy="646332"/>
          </a:xfrm>
        </p:spPr>
        <p:txBody>
          <a:bodyPr>
            <a:normAutofit fontScale="90000"/>
          </a:bodyPr>
          <a:lstStyle/>
          <a:p>
            <a:r>
              <a:rPr lang="ru-RU" dirty="0"/>
              <a:t>3. СРАВНЕНИЕ: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918A64-2928-4A0D-B3E2-FD86C57B8D44}"/>
              </a:ext>
            </a:extLst>
          </p:cNvPr>
          <p:cNvSpPr txBox="1"/>
          <p:nvPr/>
        </p:nvSpPr>
        <p:spPr>
          <a:xfrm>
            <a:off x="603354" y="1125805"/>
            <a:ext cx="10714220" cy="423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rgbClr val="0034C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НЕНАВИЖУ РУССКИЙ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!</a:t>
            </a: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Люди в других странах учат русский язык, а ты его ненавидишь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! </a:t>
            </a:r>
          </a:p>
          <a:p>
            <a:pPr indent="450215" algn="just">
              <a:spcAft>
                <a:spcPts val="800"/>
              </a:spcAft>
            </a:pPr>
            <a:endParaRPr lang="ru-RU" sz="2400" dirty="0">
              <a:solidFill>
                <a:schemeClr val="accent4">
                  <a:lumMod val="50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rgbClr val="0034C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ЭТО ТАК ТРУДНО!</a:t>
            </a: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Все уже давно сделали, ты один все собираешься!</a:t>
            </a:r>
          </a:p>
          <a:p>
            <a:pPr indent="450215" algn="just">
              <a:spcAft>
                <a:spcPts val="800"/>
              </a:spcAft>
            </a:pPr>
            <a:endParaRPr lang="ru-RU" sz="2400" dirty="0">
              <a:solidFill>
                <a:schemeClr val="accent4">
                  <a:lumMod val="50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rgbClr val="0034C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ТУТ НИЧЕГО НЕ ПОНЯТНО!</a:t>
            </a: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Весь класс понял, а тебе не понятно!</a:t>
            </a:r>
          </a:p>
          <a:p>
            <a:pPr indent="450215" algn="just">
              <a:spcAft>
                <a:spcPts val="800"/>
              </a:spcAft>
            </a:pPr>
            <a:endParaRPr lang="ru-RU" sz="2400" dirty="0">
              <a:solidFill>
                <a:schemeClr val="accent4">
                  <a:lumMod val="50000"/>
                </a:schemeClr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019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455915B-E280-4FF9-90B9-985B7BD6CF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1974" y="325518"/>
            <a:ext cx="10515600" cy="646332"/>
          </a:xfrm>
        </p:spPr>
        <p:txBody>
          <a:bodyPr>
            <a:normAutofit fontScale="90000"/>
          </a:bodyPr>
          <a:lstStyle/>
          <a:p>
            <a:r>
              <a:rPr lang="ru-RU" dirty="0"/>
              <a:t>4. НОТАЦИИ: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918A64-2928-4A0D-B3E2-FD86C57B8D44}"/>
              </a:ext>
            </a:extLst>
          </p:cNvPr>
          <p:cNvSpPr txBox="1"/>
          <p:nvPr/>
        </p:nvSpPr>
        <p:spPr>
          <a:xfrm>
            <a:off x="603354" y="1125805"/>
            <a:ext cx="10714220" cy="5714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rgbClr val="0034C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НЕНАВИЖУ РУССКИЙ!</a:t>
            </a: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Русский язык один из самых красивых языков мира! На нем разговаривали великие люди! Благодаря этому языку созданы мировые шедевры! </a:t>
            </a:r>
          </a:p>
          <a:p>
            <a:pPr indent="450215" algn="just">
              <a:spcAft>
                <a:spcPts val="800"/>
              </a:spcAft>
            </a:pPr>
            <a:endParaRPr lang="ru-RU" sz="2400" dirty="0">
              <a:solidFill>
                <a:schemeClr val="accent4">
                  <a:lumMod val="50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rgbClr val="0034C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ЭТО ТАК ТРУДНО!</a:t>
            </a: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Каждый человек сталкивается с трудностями. Трудности нам даны для того, чтобы их преодолевать! Если человек не справляется с трудностями…</a:t>
            </a:r>
          </a:p>
          <a:p>
            <a:pPr indent="450215" algn="just">
              <a:spcAft>
                <a:spcPts val="800"/>
              </a:spcAft>
            </a:pPr>
            <a:endParaRPr lang="ru-RU" sz="2400" dirty="0">
              <a:solidFill>
                <a:schemeClr val="accent4">
                  <a:lumMod val="50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rgbClr val="0034C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ТУТ НИЧЕГО НЕ ПОНЯТНО!</a:t>
            </a:r>
          </a:p>
          <a:p>
            <a:pPr indent="450215" algn="just">
              <a:spcAft>
                <a:spcPts val="80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Для того, чтобы было понятно необходима напряженная работа!</a:t>
            </a:r>
          </a:p>
          <a:p>
            <a:pPr indent="450215" algn="just">
              <a:spcAft>
                <a:spcPts val="800"/>
              </a:spcAft>
            </a:pPr>
            <a:endParaRPr lang="ru-RU" sz="2400" dirty="0">
              <a:solidFill>
                <a:schemeClr val="accent4">
                  <a:lumMod val="50000"/>
                </a:schemeClr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072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041DC5A4-5821-45B0-AB1E-8A50BB1EF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916" y="6333748"/>
            <a:ext cx="2743200" cy="365125"/>
          </a:xfrm>
        </p:spPr>
        <p:txBody>
          <a:bodyPr/>
          <a:lstStyle/>
          <a:p>
            <a:fld id="{A0401640-4874-4B9F-9698-79C75AA32A8A}" type="slidenum">
              <a:rPr lang="en-US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2581218"/>
            <a:ext cx="12192000" cy="224414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   ЕСЛИ ДЕТИ НЕ  ПОЧУВСТВУЮТ, ЧТО ИХ ЭМОЦИИ ПРИНИМАЮТ, ОНИ БУДУТ ГЛУХИМИ К НАШИМ САМЫМ ЛУЧШИМ ОБЪЯСНЕНИЯМ </a:t>
            </a:r>
          </a:p>
        </p:txBody>
      </p:sp>
    </p:spTree>
    <p:extLst>
      <p:ext uri="{BB962C8B-B14F-4D97-AF65-F5344CB8AC3E}">
        <p14:creationId xmlns:p14="http://schemas.microsoft.com/office/powerpoint/2010/main" val="2274934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666712" y="1736513"/>
            <a:ext cx="11049035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Человеку, у которого что-то произошло, прежде всего, важно выговориться и получить поддержку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9448" y="500043"/>
            <a:ext cx="11020097" cy="76944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ВЫВОД: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1963" y="4286256"/>
            <a:ext cx="107633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После этого, возможно, он с вашей помощью осознает свои эмоции, ему станет лучше, и он найдет решение проблемы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97E55B70-3AD0-4E0F-A2CA-A6DB0E1A2A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978" y="1786597"/>
            <a:ext cx="5162844" cy="3713872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3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Напишите ДВЕ характеристики мышонка, которые Вы увидели</a:t>
            </a:r>
          </a:p>
          <a:p>
            <a:endParaRPr lang="ru-RU" dirty="0"/>
          </a:p>
        </p:txBody>
      </p:sp>
      <p:pic>
        <p:nvPicPr>
          <p:cNvPr id="1026" name="Picture 2" descr="Картинки Мышонок С Гитарой">
            <a:extLst>
              <a:ext uri="{FF2B5EF4-FFF2-40B4-BE49-F238E27FC236}">
                <a16:creationId xmlns:a16="http://schemas.microsoft.com/office/drawing/2014/main" id="{3C6AACB9-E037-435C-9EE2-4AFB4DA424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5" r="13750" b="5577"/>
          <a:stretch/>
        </p:blipFill>
        <p:spPr bwMode="auto">
          <a:xfrm>
            <a:off x="6217920" y="650631"/>
            <a:ext cx="5355102" cy="555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280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62455" y="3264986"/>
            <a:ext cx="11462816" cy="2246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Признать чувства внимательно и почти молча </a:t>
            </a:r>
            <a:r>
              <a:rPr kumimoji="0" lang="ru-RU" sz="2800" b="0" i="1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(«</a:t>
            </a:r>
            <a:r>
              <a:rPr kumimoji="0" lang="ru-RU" sz="2800" b="0" i="1" u="none" strike="noStrike" cap="none" normalizeH="0" baseline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Ооо</a:t>
            </a:r>
            <a:r>
              <a:rPr kumimoji="0" lang="ru-RU" sz="2800" b="0" i="1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», «</a:t>
            </a:r>
            <a:r>
              <a:rPr kumimoji="0" lang="ru-RU" sz="2800" b="0" i="1" u="none" strike="noStrike" cap="none" normalizeH="0" baseline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Ммм</a:t>
            </a:r>
            <a:r>
              <a:rPr kumimoji="0" lang="ru-RU" sz="2800" b="0" i="1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», «Ну и ну», «Хм-мм», «ничего себе», да, бывает, это трудно)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i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1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9448" y="500043"/>
            <a:ext cx="11020097" cy="76944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Выслушать, оказывая поддержку</a:t>
            </a:r>
          </a:p>
        </p:txBody>
      </p:sp>
    </p:spTree>
    <p:extLst>
      <p:ext uri="{BB962C8B-B14F-4D97-AF65-F5344CB8AC3E}">
        <p14:creationId xmlns:p14="http://schemas.microsoft.com/office/powerpoint/2010/main" val="3766897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709447" y="2834099"/>
            <a:ext cx="11020098" cy="31085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rgbClr val="0034CF"/>
                </a:solidFill>
                <a:latin typeface="Arial" pitchFamily="34" charset="0"/>
                <a:cs typeface="Arial" pitchFamily="34" charset="0"/>
              </a:rPr>
              <a:t>НЕНАВИЖУ РУССКИЙ!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 не любишь русский. Тебе не нравится русский.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rgbClr val="0034CF"/>
                </a:solidFill>
                <a:latin typeface="Arial" pitchFamily="34" charset="0"/>
                <a:cs typeface="Arial" pitchFamily="34" charset="0"/>
              </a:rPr>
              <a:t>ТУТ НИЧЕГО НЕ ПОНЯТНО!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Тебе ничего не понятно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1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9448" y="500043"/>
            <a:ext cx="11020097" cy="76944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Повторить слова</a:t>
            </a:r>
            <a:endParaRPr kumimoji="0" lang="ru-RU" sz="4400" b="0" i="1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66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3D1F5B0-188B-4F4A-9A40-9176220F69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274955"/>
              </p:ext>
            </p:extLst>
          </p:nvPr>
        </p:nvGraphicFramePr>
        <p:xfrm>
          <a:off x="267287" y="253218"/>
          <a:ext cx="11676184" cy="6325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76184">
                  <a:extLst>
                    <a:ext uri="{9D8B030D-6E8A-4147-A177-3AD203B41FA5}">
                      <a16:colId xmlns:a16="http://schemas.microsoft.com/office/drawing/2014/main" val="1402217851"/>
                    </a:ext>
                  </a:extLst>
                </a:gridCol>
              </a:tblGrid>
              <a:tr h="108842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имеете права кричать на наших детей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513278"/>
                  </a:ext>
                </a:extLst>
              </a:tr>
              <a:tr h="108842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занижаете оценки моему ребенку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02994"/>
                  </a:ext>
                </a:extLst>
              </a:tr>
              <a:tr h="1581300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равнодушны к нашим детям, не следите за тем, как они одеты на прогулку из-за этого Амир заболел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296854"/>
                  </a:ext>
                </a:extLst>
              </a:tr>
              <a:tr h="1581300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можете заинтересовать моего ребенка, ему совсем не интересно на Вашем уроке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325405"/>
                  </a:ext>
                </a:extLst>
              </a:tr>
              <a:tr h="985745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объясняете нормально, ребенок не знает, что и как делать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007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955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62455" y="2187769"/>
            <a:ext cx="11462816" cy="44012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rgbClr val="0034CF"/>
                </a:solidFill>
                <a:latin typeface="Arial" pitchFamily="34" charset="0"/>
                <a:cs typeface="Arial" pitchFamily="34" charset="0"/>
              </a:rPr>
              <a:t>НЕНАВИЖУ РУССКИЙ!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Похоже тебе многое в нем не нравится. Вижу, русский вызывает у тебя сильные эмоции. Понимаю, с русским иногда бывает трудно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rgbClr val="0034CF"/>
                </a:solidFill>
                <a:latin typeface="Arial" pitchFamily="34" charset="0"/>
                <a:cs typeface="Arial" pitchFamily="34" charset="0"/>
              </a:rPr>
              <a:t>ТУТ НИЧЕГО НЕ ПОНЯТНО!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Да, похоже тебе трудно разобраться. Вижу ты отчаялся это понять. Кажется тебе не хватает терпения со всеми сложностями разбираться. Тебе кажется все это слишком запутанным.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1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9448" y="500043"/>
            <a:ext cx="11020097" cy="76944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400" b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Признать чувства и назвать </a:t>
            </a: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их словом</a:t>
            </a:r>
            <a:endParaRPr kumimoji="0" lang="ru-RU" sz="4400" b="0" i="1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147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3D1F5B0-188B-4F4A-9A40-9176220F69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856977"/>
              </p:ext>
            </p:extLst>
          </p:nvPr>
        </p:nvGraphicFramePr>
        <p:xfrm>
          <a:off x="309489" y="253218"/>
          <a:ext cx="11633982" cy="6325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33982">
                  <a:extLst>
                    <a:ext uri="{9D8B030D-6E8A-4147-A177-3AD203B41FA5}">
                      <a16:colId xmlns:a16="http://schemas.microsoft.com/office/drawing/2014/main" val="1402217851"/>
                    </a:ext>
                  </a:extLst>
                </a:gridCol>
              </a:tblGrid>
              <a:tr h="108842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имеете права кричать на наших детей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513278"/>
                  </a:ext>
                </a:extLst>
              </a:tr>
              <a:tr h="108842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занижаете оценки моему ребенку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02994"/>
                  </a:ext>
                </a:extLst>
              </a:tr>
              <a:tr h="1581300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равнодушны к нашим детям, не следите за тем, как они одеты на прогулку из-за этого Амир заболел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296854"/>
                  </a:ext>
                </a:extLst>
              </a:tr>
              <a:tr h="1581300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можете заинтересовать моего ребенка, ему совсем не интересно на Вашем уроке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325405"/>
                  </a:ext>
                </a:extLst>
              </a:tr>
              <a:tr h="985745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объясняете нормально, ребенок не знает, что и как делать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007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285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62455" y="2187770"/>
            <a:ext cx="11462816" cy="44012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rgbClr val="0034CF"/>
                </a:solidFill>
                <a:latin typeface="Arial" pitchFamily="34" charset="0"/>
                <a:cs typeface="Arial" pitchFamily="34" charset="0"/>
              </a:rPr>
              <a:t>Я ПЕРВЫЙ ВЗЯЛ ЭТУ  КНИГУ!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Понимаю, ты хочешь взять эту книгу прямо сейчас. Хотя сейчас очередь Лены. Давай, я запишу твое имя на доске и ты будешь следующий.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dirty="0">
                <a:solidFill>
                  <a:srgbClr val="0034C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У МЕНЯ ОТОБРАЛИ ПОРТФЕЛЬ И ПНУЛИ ЕГО</a:t>
            </a:r>
          </a:p>
          <a:p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Представляю, как ты расстроен и обижен. Мне жаль, что это произошло в нашем классе. Я не могу решить этот вопрос прямо сейчас, но я записала себе в блокнот. После уроков мы обсудим правила нашего класса. </a:t>
            </a:r>
            <a:endParaRPr lang="ru-RU" sz="2800" dirty="0">
              <a:solidFill>
                <a:srgbClr val="0034C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9448" y="500043"/>
            <a:ext cx="11020097" cy="14465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Признать чувства и записать желаемое в список желаний</a:t>
            </a:r>
          </a:p>
        </p:txBody>
      </p:sp>
    </p:spTree>
    <p:extLst>
      <p:ext uri="{BB962C8B-B14F-4D97-AF65-F5344CB8AC3E}">
        <p14:creationId xmlns:p14="http://schemas.microsoft.com/office/powerpoint/2010/main" val="3776810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3D1F5B0-188B-4F4A-9A40-9176220F6937}"/>
              </a:ext>
            </a:extLst>
          </p:cNvPr>
          <p:cNvGraphicFramePr>
            <a:graphicFrameLocks noGrp="1"/>
          </p:cNvGraphicFramePr>
          <p:nvPr/>
        </p:nvGraphicFramePr>
        <p:xfrm>
          <a:off x="309489" y="253218"/>
          <a:ext cx="11633982" cy="6325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33982">
                  <a:extLst>
                    <a:ext uri="{9D8B030D-6E8A-4147-A177-3AD203B41FA5}">
                      <a16:colId xmlns:a16="http://schemas.microsoft.com/office/drawing/2014/main" val="1402217851"/>
                    </a:ext>
                  </a:extLst>
                </a:gridCol>
              </a:tblGrid>
              <a:tr h="108842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имеете права кричать на наших детей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513278"/>
                  </a:ext>
                </a:extLst>
              </a:tr>
              <a:tr h="108842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занижаете оценки моему ребенку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02994"/>
                  </a:ext>
                </a:extLst>
              </a:tr>
              <a:tr h="1581300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равнодушны к нашим детям, не следите за тем, как они одеты на прогулку из-за этого Амир заболел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296854"/>
                  </a:ext>
                </a:extLst>
              </a:tr>
              <a:tr h="1581300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можете заинтересовать моего ребенка, ему совсем не интересно на Вашем уроке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325405"/>
                  </a:ext>
                </a:extLst>
              </a:tr>
              <a:tr h="985745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объясняете нормально, ребенок не знает, что и как делать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007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8769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62455" y="2618658"/>
            <a:ext cx="11462816" cy="353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rgbClr val="0034CF"/>
                </a:solidFill>
                <a:latin typeface="Arial" pitchFamily="34" charset="0"/>
                <a:cs typeface="Arial" pitchFamily="34" charset="0"/>
              </a:rPr>
              <a:t>Я ПЕРВЫЙ ВЗЯЛ ЭТУ  КНИГУ!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Понимаю, ты хочешь взять эту книгу прямо сейчас. Было бы замечательно, чтобы для каждого ученика была бы своя книга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dirty="0">
                <a:solidFill>
                  <a:srgbClr val="0034C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У МЕНЯ ОТОБРАЛИ ПОРТФЕЛЬ И ПНУЛИ ЕГО</a:t>
            </a:r>
          </a:p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Представляю, как ты расстроен и обижен. Как было бы замечательно, если бы все наши ученики с уважением относились к чужим вещам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448" y="500043"/>
            <a:ext cx="11020097" cy="14465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Признать чувства и дайте понарошку то, что не можете дать на самом деле</a:t>
            </a:r>
          </a:p>
        </p:txBody>
      </p:sp>
    </p:spTree>
    <p:extLst>
      <p:ext uri="{BB962C8B-B14F-4D97-AF65-F5344CB8AC3E}">
        <p14:creationId xmlns:p14="http://schemas.microsoft.com/office/powerpoint/2010/main" val="9832539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3D1F5B0-188B-4F4A-9A40-9176220F6937}"/>
              </a:ext>
            </a:extLst>
          </p:cNvPr>
          <p:cNvGraphicFramePr>
            <a:graphicFrameLocks noGrp="1"/>
          </p:cNvGraphicFramePr>
          <p:nvPr/>
        </p:nvGraphicFramePr>
        <p:xfrm>
          <a:off x="309489" y="253218"/>
          <a:ext cx="11633982" cy="6325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33982">
                  <a:extLst>
                    <a:ext uri="{9D8B030D-6E8A-4147-A177-3AD203B41FA5}">
                      <a16:colId xmlns:a16="http://schemas.microsoft.com/office/drawing/2014/main" val="1402217851"/>
                    </a:ext>
                  </a:extLst>
                </a:gridCol>
              </a:tblGrid>
              <a:tr h="108842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имеете права кричать на наших детей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513278"/>
                  </a:ext>
                </a:extLst>
              </a:tr>
              <a:tr h="108842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занижаете оценки моему ребенку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02994"/>
                  </a:ext>
                </a:extLst>
              </a:tr>
              <a:tr h="1581300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равнодушны к нашим детям, не следите за тем, как они одеты на прогулку из-за этого Амир заболел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296854"/>
                  </a:ext>
                </a:extLst>
              </a:tr>
              <a:tr h="1581300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можете заинтересовать моего ребенка, ему совсем не интересно на Вашем уроке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325405"/>
                  </a:ext>
                </a:extLst>
              </a:tr>
              <a:tr h="985745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3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 не объясняете нормально, ребенок не знает, что и как делать</a:t>
                      </a:r>
                      <a:endParaRPr lang="ru-RU" sz="3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007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319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88088" y="1552601"/>
            <a:ext cx="11462816" cy="48320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u="none" strike="noStrike" cap="none" normalizeH="0" baseline="0" dirty="0">
                <a:ln>
                  <a:noFill/>
                </a:ln>
                <a:solidFill>
                  <a:srgbClr val="0034CF"/>
                </a:solidFill>
                <a:effectLst/>
                <a:latin typeface="Arial" pitchFamily="34" charset="0"/>
                <a:cs typeface="Arial" pitchFamily="34" charset="0"/>
              </a:rPr>
              <a:t>Признаем чувства – ограничиваем некоторые действия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Вижу, ты очень разозлился. Бить детей нельзя.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Избегаем слова «НО»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rgbClr val="0034CF"/>
                </a:solidFill>
                <a:latin typeface="Arial" pitchFamily="34" charset="0"/>
                <a:cs typeface="Arial" pitchFamily="34" charset="0"/>
              </a:rPr>
              <a:t>Используем:  «хотя ты знаешь, что…», «дело в том, что…»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Тебе действительно хочется прыгать, хотя ты знаешь, что на уроке мы должны сидеть.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u="none" strike="noStrike" cap="none" normalizeH="0" baseline="0" dirty="0">
                <a:ln>
                  <a:noFill/>
                </a:ln>
                <a:solidFill>
                  <a:srgbClr val="0034CF"/>
                </a:solidFill>
                <a:effectLst/>
                <a:latin typeface="Arial" pitchFamily="34" charset="0"/>
                <a:cs typeface="Arial" pitchFamily="34" charset="0"/>
              </a:rPr>
              <a:t>Отмечаем эмоции, преувеличиваем!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u="none" strike="noStrike" cap="none" normalizeH="0" baseline="0" dirty="0">
                <a:ln>
                  <a:noFill/>
                </a:ln>
                <a:solidFill>
                  <a:srgbClr val="0034CF"/>
                </a:solidFill>
                <a:effectLst/>
                <a:latin typeface="Arial" pitchFamily="34" charset="0"/>
                <a:cs typeface="Arial" pitchFamily="34" charset="0"/>
              </a:rPr>
              <a:t>Отказываемся от вопросов</a:t>
            </a:r>
            <a:r>
              <a:rPr lang="ru-RU" sz="2800" dirty="0">
                <a:solidFill>
                  <a:srgbClr val="0034CF"/>
                </a:solidFill>
                <a:latin typeface="Arial" pitchFamily="34" charset="0"/>
                <a:cs typeface="Arial" pitchFamily="34" charset="0"/>
              </a:rPr>
              <a:t>!</a:t>
            </a:r>
            <a:endParaRPr kumimoji="0" lang="ru-RU" sz="2800" b="0" u="none" strike="noStrike" cap="none" normalizeH="0" baseline="0" dirty="0">
              <a:ln>
                <a:noFill/>
              </a:ln>
              <a:solidFill>
                <a:srgbClr val="0034C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9448" y="500043"/>
            <a:ext cx="11020097" cy="76944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Тонкости: 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864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C8897F-5597-4FAF-809E-AD246D96F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РАБОТА В ПАРАХ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626D1C-1C9C-4520-A5AF-337AC3423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03717"/>
            <a:ext cx="6172200" cy="4257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Работаем в парах :</a:t>
            </a:r>
          </a:p>
          <a:p>
            <a:pPr marL="0" indent="0">
              <a:buNone/>
            </a:pP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№1 зачитывает одну характеристику, 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№2  либо соглашается, либо помогает изменить на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безоценочную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Меняемся ролями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035D75-00F6-476D-A043-EA105717DD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ru-RU" sz="2400" dirty="0"/>
          </a:p>
          <a:p>
            <a:pPr>
              <a:lnSpc>
                <a:spcPct val="150000"/>
              </a:lnSpc>
            </a:pPr>
            <a:r>
              <a:rPr lang="ru-RU" sz="3200" dirty="0"/>
              <a:t>ВСПОМНИТЕ ОДНОГО ИЗ ДЕТЕЙ ВАШЕГО КЛАССА. НАПИШИТЕ </a:t>
            </a:r>
            <a:r>
              <a:rPr lang="ru-RU" sz="5200" dirty="0"/>
              <a:t>3</a:t>
            </a:r>
            <a:r>
              <a:rPr lang="ru-RU" sz="3200" dirty="0"/>
              <a:t> ЕГО ХАРАКТЕРИСТИКИ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9345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7E81EB-BFC8-45E8-81C3-74C0D1D63DDD}"/>
              </a:ext>
            </a:extLst>
          </p:cNvPr>
          <p:cNvSpPr txBox="1"/>
          <p:nvPr/>
        </p:nvSpPr>
        <p:spPr>
          <a:xfrm>
            <a:off x="194872" y="267170"/>
            <a:ext cx="11521439" cy="1203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Times New Roman"/>
                <a:cs typeface="Times New Roman"/>
              </a:rPr>
              <a:t>ВЫВОД: ЧТО ИМЕЕТ СМЫСЛ ДЕЛАТЬ</a:t>
            </a:r>
            <a:r>
              <a:rPr lang="ru-RU" sz="3200" b="1" baseline="0" dirty="0">
                <a:solidFill>
                  <a:schemeClr val="accent3">
                    <a:lumMod val="50000"/>
                  </a:schemeClr>
                </a:solidFill>
                <a:latin typeface="+mn-lt"/>
                <a:ea typeface="Times New Roman"/>
                <a:cs typeface="Times New Roman"/>
              </a:rPr>
              <a:t>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ea typeface="Times New Roman"/>
                <a:cs typeface="Times New Roman"/>
              </a:rPr>
              <a:t>ПРИ ОБЩЕНИИ С ЧЕЛОВЕКОМ В ЭМОЦИЯХ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+mn-lt"/>
              <a:ea typeface="Calibri"/>
              <a:cs typeface="Times New Roman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C77BA5D-4611-457E-BE47-300D353599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218204"/>
              </p:ext>
            </p:extLst>
          </p:nvPr>
        </p:nvGraphicFramePr>
        <p:xfrm>
          <a:off x="475689" y="1471026"/>
          <a:ext cx="11521439" cy="4901184"/>
        </p:xfrm>
        <a:graphic>
          <a:graphicData uri="http://schemas.openxmlformats.org/drawingml/2006/table">
            <a:tbl>
              <a:tblPr/>
              <a:tblGrid>
                <a:gridCol w="11521439">
                  <a:extLst>
                    <a:ext uri="{9D8B030D-6E8A-4147-A177-3AD203B41FA5}">
                      <a16:colId xmlns:a16="http://schemas.microsoft.com/office/drawing/2014/main" val="2671152646"/>
                    </a:ext>
                  </a:extLst>
                </a:gridCol>
              </a:tblGrid>
              <a:tr h="4110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F0F0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1. Использовать техники вербализации чувств</a:t>
                      </a:r>
                      <a:endParaRPr lang="ru-RU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2700" marR="12700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325932"/>
                  </a:ext>
                </a:extLst>
              </a:tr>
              <a:tr h="8045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F0F0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2. Держать на контроле невербальную коммуникацию: разговаривать, сохраняя спокойную интонацию и жесты</a:t>
                      </a:r>
                      <a:endParaRPr lang="ru-RU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2700" marR="12700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68439"/>
                  </a:ext>
                </a:extLst>
              </a:tr>
              <a:tr h="4773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F0F0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3. Найти, с чем можно согласиться, и сделать это; говорить «да»</a:t>
                      </a:r>
                      <a:endParaRPr lang="ru-RU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2700" marR="12700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409735"/>
                  </a:ext>
                </a:extLst>
              </a:tr>
              <a:tr h="8045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F0F0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4. Спокойно согласиться с тем, что неприятная ситуация произошла, не вдаваясь в объяснение причин</a:t>
                      </a:r>
                      <a:endParaRPr lang="ru-RU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2700" marR="12700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405049"/>
                  </a:ext>
                </a:extLst>
              </a:tr>
              <a:tr h="4765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F0F0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5. Признать значимость проблемы</a:t>
                      </a:r>
                      <a:endParaRPr lang="ru-RU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2700" marR="12700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079221"/>
                  </a:ext>
                </a:extLst>
              </a:tr>
              <a:tr h="4110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F0F0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6. Проявить сочувствие</a:t>
                      </a:r>
                      <a:endParaRPr lang="ru-RU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2700" marR="12700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99679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0D5FB5A-7001-4F6C-8B9C-50615055F761}"/>
              </a:ext>
            </a:extLst>
          </p:cNvPr>
          <p:cNvSpPr/>
          <p:nvPr/>
        </p:nvSpPr>
        <p:spPr>
          <a:xfrm>
            <a:off x="351694" y="542246"/>
            <a:ext cx="11377852" cy="76944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1. Повторить слова</a:t>
            </a:r>
            <a:endParaRPr kumimoji="0" lang="ru-RU" sz="4400" b="0" i="1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8F515A9-A201-429B-A8A0-28DA4B5129D6}"/>
              </a:ext>
            </a:extLst>
          </p:cNvPr>
          <p:cNvSpPr/>
          <p:nvPr/>
        </p:nvSpPr>
        <p:spPr>
          <a:xfrm>
            <a:off x="351692" y="5095001"/>
            <a:ext cx="11377853" cy="14465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Признать чувства и дайте понарошку </a:t>
            </a: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то, что не можете дать на самом деле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D4C8C9-A3CF-4D25-85CE-A294AD41A319}"/>
              </a:ext>
            </a:extLst>
          </p:cNvPr>
          <p:cNvSpPr/>
          <p:nvPr/>
        </p:nvSpPr>
        <p:spPr>
          <a:xfrm>
            <a:off x="351693" y="3126010"/>
            <a:ext cx="11377852" cy="14465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Признать чувства и записать             </a:t>
            </a: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желаемое в список желаний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755E43C-6A89-4D32-ADCE-39F77D48A8C6}"/>
              </a:ext>
            </a:extLst>
          </p:cNvPr>
          <p:cNvSpPr/>
          <p:nvPr/>
        </p:nvSpPr>
        <p:spPr>
          <a:xfrm>
            <a:off x="351693" y="1834128"/>
            <a:ext cx="11377852" cy="76944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400" b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2. Признать чувства и назвать </a:t>
            </a: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их словом</a:t>
            </a:r>
            <a:endParaRPr kumimoji="0" lang="ru-RU" sz="4400" b="0" i="1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0977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491D2AA-34AB-4DFE-B11D-0F73090ED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351222"/>
              </p:ext>
            </p:extLst>
          </p:nvPr>
        </p:nvGraphicFramePr>
        <p:xfrm>
          <a:off x="321212" y="418225"/>
          <a:ext cx="11549575" cy="6021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49575">
                  <a:extLst>
                    <a:ext uri="{9D8B030D-6E8A-4147-A177-3AD203B41FA5}">
                      <a16:colId xmlns:a16="http://schemas.microsoft.com/office/drawing/2014/main" val="3724690288"/>
                    </a:ext>
                  </a:extLst>
                </a:gridCol>
              </a:tblGrid>
              <a:tr h="872228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РОДИТЕЛЬ: Почему в Вашем классе дети, которые курят, пьют и ругаются матом. Это плохо влияет на наших детей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8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6" marR="33076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320976"/>
                  </a:ext>
                </a:extLst>
              </a:tr>
              <a:tr h="921229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РЕБЕНОК: Меня на уроке физкультуры заставили сидеть на скамейке из-за того, что я забыл форму 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8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6" marR="33076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126360"/>
                  </a:ext>
                </a:extLst>
              </a:tr>
              <a:tr h="715423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РОДИТЕЛЬ: Не будем мы учить татарский язык! Он нам не нужен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 </a:t>
                      </a:r>
                      <a:endParaRPr lang="ru-RU" sz="28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6" marR="33076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158801"/>
                  </a:ext>
                </a:extLst>
              </a:tr>
              <a:tr h="921229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РЕБЕНОК: Не буду я переписывать эту контрольную работу! У меня ничего не получается!  </a:t>
                      </a:r>
                      <a:endParaRPr lang="ru-RU" sz="28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6" marR="33076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903466"/>
                  </a:ext>
                </a:extLst>
              </a:tr>
              <a:tr h="921229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РОДИТЕЛЬ: Вы не имеете права заставлять наших детей работать на участке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 </a:t>
                      </a:r>
                      <a:endParaRPr lang="ru-RU" sz="28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6" marR="33076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113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08328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152" y="404358"/>
            <a:ext cx="11429048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>
                <a:solidFill>
                  <a:schemeClr val="lt1"/>
                </a:solidFill>
              </a:rPr>
              <a:t>СЛОВА, ОБОЗНАЧАЮЩИЕ  НЕГАТИВНЫЕ ЧУВСТВА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393700" y="1269987"/>
          <a:ext cx="11353799" cy="5080889"/>
        </p:xfrm>
        <a:graphic>
          <a:graphicData uri="http://schemas.openxmlformats.org/drawingml/2006/table">
            <a:tbl>
              <a:tblPr/>
              <a:tblGrid>
                <a:gridCol w="3357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7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9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БЕЗРАДОСТНЫЙ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ГРУСТНЫЙ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ОЗЛОБЛЕННЫЙ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БЕЗРАЗЛИЧНЫЙ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ЗАДЕТЫЙ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ОШЕЛОМЛЕННЫЙ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БЕСПОКОЙНЫЙ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ЗЛОЙ</a:t>
                      </a:r>
                      <a:r>
                        <a:rPr lang="ru-RU" sz="2800" baseline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ПАНИКУЮЩИЙ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БЕСПОМОЩНЫЙ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ИЗНУРЕННЫЙ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ПОНУРЫЙ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</a:t>
                      </a:r>
                      <a:r>
                        <a:rPr lang="ru-RU" sz="2800" baseline="0" dirty="0">
                          <a:latin typeface="Calibri"/>
                          <a:ea typeface="Calibri"/>
                          <a:cs typeface="Times New Roman"/>
                        </a:rPr>
                        <a:t> ЗАМЕШАТЕЛЬСТВЕ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ИЗМОТАННЫЙ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ПОТЕРЯННЫЙ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 СТРАХЕ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НАПУГАННЫЙ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РАВНОДУШНЫЙ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 УЖАСЕ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НАСТОРОЖЕННЫЙ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РАЗОЧАРОВАННЫЙ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 ЯРОСТИ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НЕДРУЖЕЛЮБНЫЙ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СМУЩЕННЫЙ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ВЗВОЛНОВАННЫЙ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НЕУДОВЛЕТВОРЕННЫЙ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СКЕПТИЧНЫЙ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ВИНОВАТЫЙ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ОБЕСПОКОЕННЫЙ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ТОСКУЮЩИЙ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ВОЗМУЩЕННЫЙ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ОБЕСКУРАЖЕННЫЙ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УЯЗВЛЕННЫЙ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152" y="404358"/>
            <a:ext cx="11429048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>
                <a:solidFill>
                  <a:schemeClr val="lt1"/>
                </a:solidFill>
              </a:rPr>
              <a:t>СЛОВА, ОБОЗНАЧАЮЩИЕ ПОЗИТИВНЫЕ ЧУВСТВА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393700" y="1269987"/>
          <a:ext cx="11353799" cy="5080889"/>
        </p:xfrm>
        <a:graphic>
          <a:graphicData uri="http://schemas.openxmlformats.org/drawingml/2006/table">
            <a:tbl>
              <a:tblPr/>
              <a:tblGrid>
                <a:gridCol w="3357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7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9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Безмятежный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Жизнерадостный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Расслабленный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Бодрый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Зачарованный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Свободный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Вдохновленный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Изумленный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Сияющий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Веселый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Интересующийся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Собранный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Вовлеченный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Любящий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Спокойный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Возбужденный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Миролюбивый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Счастливый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 предвкушении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Обрадованный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Тронутый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Гордый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Оживленный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Уверенный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Добродушный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Открытый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Увлеченный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Доверяющий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Радостный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Удовлетворенный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Довольный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Решительный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умиротворенный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0" y="0"/>
            <a:ext cx="12192000" cy="98501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/>
              <a:t>   </a:t>
            </a:r>
            <a:r>
              <a:rPr lang="ru-RU" sz="4000" b="1" dirty="0"/>
              <a:t>УВЕРЕННОСТЬ – ЭТО ОТВЕТСТВЕННОСТЬ</a:t>
            </a:r>
          </a:p>
        </p:txBody>
      </p:sp>
      <p:pic>
        <p:nvPicPr>
          <p:cNvPr id="19" name="Рисунок 18" descr="https://iknigi.net/books_files/online_html/53978/i_03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18" y="1135117"/>
            <a:ext cx="11729982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92810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666712" y="2044290"/>
            <a:ext cx="11049035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Чувства-чувствами,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а уроки надо учить!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9448" y="500043"/>
            <a:ext cx="11020097" cy="76944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А дальше?: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1963" y="4286256"/>
            <a:ext cx="107633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Как добиваться того, что дети должны делать?</a:t>
            </a:r>
          </a:p>
          <a:p>
            <a:pPr marL="571500" indent="-571500">
              <a:buFontTx/>
              <a:buChar char="-"/>
            </a:pPr>
            <a:r>
              <a:rPr lang="ru-RU" sz="3600" dirty="0">
                <a:solidFill>
                  <a:srgbClr val="0F0F0F"/>
                </a:solidFill>
                <a:latin typeface="Calibri" pitchFamily="34" charset="0"/>
                <a:cs typeface="Calibri" pitchFamily="34" charset="0"/>
              </a:rPr>
              <a:t>Можно ли отменить наказания?</a:t>
            </a:r>
          </a:p>
        </p:txBody>
      </p:sp>
    </p:spTree>
    <p:extLst>
      <p:ext uri="{BB962C8B-B14F-4D97-AF65-F5344CB8AC3E}">
        <p14:creationId xmlns:p14="http://schemas.microsoft.com/office/powerpoint/2010/main" val="393972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F5CAED8-73C9-410C-B36B-D5C24214E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Вдохновляющая похвала</a:t>
            </a:r>
            <a:br>
              <a:rPr lang="ru-RU" dirty="0"/>
            </a:br>
            <a:r>
              <a:rPr lang="ru-RU" dirty="0"/>
              <a:t>Конструктивная критика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7EFE1628-D869-448E-B6A6-4BC86EA16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ПОХВАЛА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5C4A65B6-8805-445E-B7AF-1BE4B4E213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Опишите, что увидели и услышали</a:t>
            </a:r>
          </a:p>
          <a:p>
            <a:pPr>
              <a:lnSpc>
                <a:spcPct val="150000"/>
              </a:lnSpc>
            </a:pPr>
            <a:r>
              <a:rPr lang="ru-RU" dirty="0"/>
              <a:t>Опишите свои чувства по этому поводу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E7679FB-10C6-4BD7-B90B-00055C391C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КРИТИКА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972016CC-C1BA-49E5-AF98-47E6007918B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Скажите, что ребенку уже удалось сделать</a:t>
            </a:r>
          </a:p>
          <a:p>
            <a:pPr>
              <a:lnSpc>
                <a:spcPct val="150000"/>
              </a:lnSpc>
            </a:pPr>
            <a:r>
              <a:rPr lang="ru-RU" dirty="0"/>
              <a:t>Укажите на то, что еще нужно сделать </a:t>
            </a:r>
          </a:p>
        </p:txBody>
      </p:sp>
    </p:spTree>
    <p:extLst>
      <p:ext uri="{BB962C8B-B14F-4D97-AF65-F5344CB8AC3E}">
        <p14:creationId xmlns:p14="http://schemas.microsoft.com/office/powerpoint/2010/main" val="116525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367F02C-9B44-4BFE-8569-03DAF373E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Безоценочное</a:t>
            </a:r>
            <a:r>
              <a:rPr lang="ru-RU" dirty="0"/>
              <a:t> описание поведения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7ABBC4-B57C-449F-B939-EDE09D8C3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200" b="1" dirty="0"/>
              <a:t>ОПИСЫВАЕМ ПОВЕДЕНИЕ ВМЕСТО ЯРЛЫКОВ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3200" dirty="0"/>
              <a:t>Реальное внимание взрослого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3200" dirty="0"/>
              <a:t>позволяет увидеть уже достигнутый уровень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3200" dirty="0"/>
              <a:t>дает ориентир для эффективного поведения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3200" dirty="0"/>
              <a:t>формирует для  ребенка позитивный образ себя</a:t>
            </a:r>
          </a:p>
        </p:txBody>
      </p:sp>
    </p:spTree>
    <p:extLst>
      <p:ext uri="{BB962C8B-B14F-4D97-AF65-F5344CB8AC3E}">
        <p14:creationId xmlns:p14="http://schemas.microsoft.com/office/powerpoint/2010/main" val="3207191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1640-4874-4B9F-9698-79C75AA32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3063"/>
            <a:ext cx="12192000" cy="116955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endParaRPr lang="ru-RU" sz="10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4000" b="1" dirty="0">
                <a:solidFill>
                  <a:schemeClr val="bg1"/>
                </a:solidFill>
              </a:rPr>
              <a:t>   «КУВШИН ЭМОЦИЙ» Ю.Б.ГИППЕНРЕЙТЕР</a:t>
            </a:r>
            <a:endParaRPr lang="ru-RU" sz="1000" b="1" dirty="0">
              <a:solidFill>
                <a:schemeClr val="bg1"/>
              </a:solidFill>
            </a:endParaRPr>
          </a:p>
          <a:p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1" descr="http://www.vashpsixolog.ru/images/a/kuvsh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0234" y="1182414"/>
            <a:ext cx="7520152" cy="56437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9C2BAB-240F-47BE-9C02-82DD575412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60" t="-81" r="22221" b="19791"/>
          <a:stretch/>
        </p:blipFill>
        <p:spPr>
          <a:xfrm>
            <a:off x="0" y="0"/>
            <a:ext cx="7030387" cy="683144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37C69A-375A-452C-9FB0-EF66122A2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1479" y="26560"/>
            <a:ext cx="4920522" cy="2073651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75000"/>
                  </a:schemeClr>
                </a:solidFill>
              </a:rPr>
              <a:t>ПИРАМИДА ПОТРЕБНОСТЕЙ А.МАСЛОУ</a:t>
            </a:r>
          </a:p>
        </p:txBody>
      </p:sp>
      <p:pic>
        <p:nvPicPr>
          <p:cNvPr id="1026" name="Picture 2" descr="Что такое пирамида Маслоу и почему она такая известная">
            <a:extLst>
              <a:ext uri="{FF2B5EF4-FFF2-40B4-BE49-F238E27FC236}">
                <a16:creationId xmlns:a16="http://schemas.microsoft.com/office/drawing/2014/main" id="{8A87CB74-6695-49A6-A695-E5D4B76E6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387" y="1813811"/>
            <a:ext cx="5161614" cy="501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460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041DC5A4-5821-45B0-AB1E-8A50BB1EF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916" y="6333748"/>
            <a:ext cx="2743200" cy="365125"/>
          </a:xfrm>
        </p:spPr>
        <p:txBody>
          <a:bodyPr/>
          <a:lstStyle/>
          <a:p>
            <a:fld id="{A0401640-4874-4B9F-9698-79C75AA32A8A}" type="slidenum">
              <a:rPr lang="en-US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2581218"/>
            <a:ext cx="12192000" cy="1858779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   </a:t>
            </a:r>
            <a:r>
              <a:rPr lang="ru-RU" sz="4000" b="1" dirty="0">
                <a:solidFill>
                  <a:schemeClr val="bg1"/>
                </a:solidFill>
                <a:cs typeface="Arial" panose="020B0604020202020204" pitchFamily="34" charset="0"/>
              </a:rPr>
              <a:t>РЕБЕНОК СЕБЯ ПЛОХО ВЕДЕТ ТОГДА, </a:t>
            </a:r>
          </a:p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chemeClr val="bg1"/>
                </a:solidFill>
                <a:cs typeface="Arial" panose="020B0604020202020204" pitchFamily="34" charset="0"/>
              </a:rPr>
              <a:t>КОГДА СЕБЯ ПЛОХО ЧУВСТВУЕТ!</a:t>
            </a:r>
          </a:p>
        </p:txBody>
      </p:sp>
    </p:spTree>
    <p:extLst>
      <p:ext uri="{BB962C8B-B14F-4D97-AF65-F5344CB8AC3E}">
        <p14:creationId xmlns:p14="http://schemas.microsoft.com/office/powerpoint/2010/main" val="171042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00035-4778-4A36-AE2D-8C40BBACF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426"/>
          </a:xfrm>
        </p:spPr>
        <p:txBody>
          <a:bodyPr/>
          <a:lstStyle/>
          <a:p>
            <a:r>
              <a:rPr lang="ru-RU" dirty="0"/>
              <a:t>Языки любви и принятия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AE0F881-F317-4533-90E6-C9EDC1127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375156"/>
              </p:ext>
            </p:extLst>
          </p:nvPr>
        </p:nvGraphicFramePr>
        <p:xfrm>
          <a:off x="548640" y="1153552"/>
          <a:ext cx="11211951" cy="5617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10965">
                  <a:extLst>
                    <a:ext uri="{9D8B030D-6E8A-4147-A177-3AD203B41FA5}">
                      <a16:colId xmlns:a16="http://schemas.microsoft.com/office/drawing/2014/main" val="3747025320"/>
                    </a:ext>
                  </a:extLst>
                </a:gridCol>
                <a:gridCol w="5400986">
                  <a:extLst>
                    <a:ext uri="{9D8B030D-6E8A-4147-A177-3AD203B41FA5}">
                      <a16:colId xmlns:a16="http://schemas.microsoft.com/office/drawing/2014/main" val="3591994996"/>
                    </a:ext>
                  </a:extLst>
                </a:gridCol>
              </a:tblGrid>
              <a:tr h="3211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Язык слов 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ru-R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412670"/>
                  </a:ext>
                </a:extLst>
              </a:tr>
              <a:tr h="331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оценка поступка, а не личности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негативная оценка личности,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оскорбления, угрозы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85397"/>
                  </a:ext>
                </a:extLst>
              </a:tr>
              <a:tr h="321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временный язык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kern="12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постоянный язык </a:t>
                      </a:r>
                      <a:endParaRPr lang="ru-RU" sz="2000" b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821631"/>
                  </a:ext>
                </a:extLst>
              </a:tr>
              <a:tr h="4235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сравнение с самим собой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2000" b="0" kern="12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несоответствие ожиданиям</a:t>
                      </a:r>
                      <a:endParaRPr lang="ru-RU" sz="2000" b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978996"/>
                  </a:ext>
                </a:extLst>
              </a:tr>
              <a:tr h="4235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доброжелательная интонация,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грубая интонация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99416"/>
                  </a:ext>
                </a:extLst>
              </a:tr>
              <a:tr h="3211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Уделенное время 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454743"/>
                  </a:ext>
                </a:extLst>
              </a:tr>
              <a:tr h="642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выражение заинтересованности проблемами ребенка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отказ от объяснений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240609"/>
                  </a:ext>
                </a:extLst>
              </a:tr>
              <a:tr h="3211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Телесные контакты 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905404"/>
                  </a:ext>
                </a:extLst>
              </a:tr>
              <a:tr h="4235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позитивные телесные контакты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физическая агрессия, отсутствие контактов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432851"/>
                  </a:ext>
                </a:extLst>
              </a:tr>
              <a:tr h="321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контакт глаз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игнорирование</a:t>
                      </a:r>
                      <a:r>
                        <a:rPr lang="ru-R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717692"/>
                  </a:ext>
                </a:extLst>
              </a:tr>
              <a:tr h="4235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эмоциональное присоединение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угрожающая поза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497077"/>
                  </a:ext>
                </a:extLst>
              </a:tr>
              <a:tr h="3211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Забота 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850752"/>
                  </a:ext>
                </a:extLst>
              </a:tr>
              <a:tr h="4235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Помощь даже без запроса</a:t>
                      </a:r>
                      <a:endParaRPr lang="ru-RU" sz="2000" b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Игнорирование базовых потребностей</a:t>
                      </a:r>
                      <a:endParaRPr lang="ru-R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014788"/>
                  </a:ext>
                </a:extLst>
              </a:tr>
              <a:tr h="3211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Подарки  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0" marR="3676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996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6911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482600" y="5368617"/>
            <a:ext cx="11226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Какие чувства у нас возникают в ситуации, когда на нас обрушиваются негативные эмоции другого человека?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rgbClr val="0034C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8696" y="3167390"/>
            <a:ext cx="10704786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indent="450215" algn="ctr">
              <a:spcAft>
                <a:spcPts val="800"/>
              </a:spcAft>
            </a:pPr>
            <a:r>
              <a:rPr lang="ru-RU" sz="28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ПИСАТЕЛИ СВОБОДЫ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D06342-D225-4E4F-B093-21ED64837392}"/>
              </a:ext>
            </a:extLst>
          </p:cNvPr>
          <p:cNvSpPr txBox="1"/>
          <p:nvPr/>
        </p:nvSpPr>
        <p:spPr>
          <a:xfrm>
            <a:off x="608697" y="412165"/>
            <a:ext cx="107047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Что мы чувствуем, когда сталкиваемся с человеком, переполненным негативными чувствами?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Университет Талантов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B800"/>
      </a:accent1>
      <a:accent2>
        <a:srgbClr val="A90123"/>
      </a:accent2>
      <a:accent3>
        <a:srgbClr val="632193"/>
      </a:accent3>
      <a:accent4>
        <a:srgbClr val="000080"/>
      </a:accent4>
      <a:accent5>
        <a:srgbClr val="00A99D"/>
      </a:accent5>
      <a:accent6>
        <a:srgbClr val="00923B"/>
      </a:accent6>
      <a:hlink>
        <a:srgbClr val="00A99D"/>
      </a:hlink>
      <a:folHlink>
        <a:srgbClr val="632193"/>
      </a:folHlink>
    </a:clrScheme>
    <a:fontScheme name="Другая 3">
      <a:majorFont>
        <a:latin typeface="Proxima Nova Bl"/>
        <a:ea typeface=""/>
        <a:cs typeface=""/>
      </a:majorFont>
      <a:minorFont>
        <a:latin typeface="Proxima Nova Rg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3449</TotalTime>
  <Words>2457</Words>
  <Application>Microsoft Office PowerPoint</Application>
  <PresentationFormat>Широкоэкранный</PresentationFormat>
  <Paragraphs>317</Paragraphs>
  <Slides>37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7" baseType="lpstr">
      <vt:lpstr>Arial</vt:lpstr>
      <vt:lpstr>Times New Roman</vt:lpstr>
      <vt:lpstr>Segoe UI</vt:lpstr>
      <vt:lpstr>Cambria</vt:lpstr>
      <vt:lpstr>Calibri</vt:lpstr>
      <vt:lpstr>Proxima Nova Bl</vt:lpstr>
      <vt:lpstr>Proxima Nova Rg</vt:lpstr>
      <vt:lpstr>Proxima Nova Th</vt:lpstr>
      <vt:lpstr>Wingdings</vt:lpstr>
      <vt:lpstr>Тема Office</vt:lpstr>
      <vt:lpstr>Презентация PowerPoint</vt:lpstr>
      <vt:lpstr>Презентация PowerPoint</vt:lpstr>
      <vt:lpstr>РАБОТА В ПАРАХ</vt:lpstr>
      <vt:lpstr>Безоценочное описание поведения</vt:lpstr>
      <vt:lpstr>Презентация PowerPoint</vt:lpstr>
      <vt:lpstr>ПИРАМИДА ПОТРЕБНОСТЕЙ А.МАСЛОУ</vt:lpstr>
      <vt:lpstr>Презентация PowerPoint</vt:lpstr>
      <vt:lpstr>Языки любви и принятия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ЗАЧЕМ учиться использовать специальные приемы при встрече с эмоциями?</vt:lpstr>
      <vt:lpstr>1. Отрицание чувств:</vt:lpstr>
      <vt:lpstr>Презентация PowerPoint</vt:lpstr>
      <vt:lpstr>3. СРАВНЕНИЕ:</vt:lpstr>
      <vt:lpstr>4. НОТАЦИИ: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Вдохновляющая похвала Конструктивная критика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 Павлов</dc:creator>
  <cp:lastModifiedBy>User</cp:lastModifiedBy>
  <cp:revision>194</cp:revision>
  <dcterms:created xsi:type="dcterms:W3CDTF">2019-08-10T13:58:48Z</dcterms:created>
  <dcterms:modified xsi:type="dcterms:W3CDTF">2021-06-02T20:48:17Z</dcterms:modified>
</cp:coreProperties>
</file>